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sldIdLst>
    <p:sldId id="256" r:id="rId2"/>
    <p:sldId id="257" r:id="rId3"/>
    <p:sldId id="260" r:id="rId4"/>
    <p:sldId id="263" r:id="rId5"/>
    <p:sldId id="264" r:id="rId6"/>
    <p:sldId id="265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8/10/20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135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121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3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31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27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8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8/10/20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744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8/10/20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827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8/10/20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66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86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8/10/20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66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8/10/20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294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9" r:id="rId6"/>
    <p:sldLayoutId id="2147483694" r:id="rId7"/>
    <p:sldLayoutId id="2147483695" r:id="rId8"/>
    <p:sldLayoutId id="2147483696" r:id="rId9"/>
    <p:sldLayoutId id="2147483698" r:id="rId10"/>
    <p:sldLayoutId id="214748369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50B651-8FC4-4CBB-B305-10F12511D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73" b="7727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8643F1B-9BA3-4FE1-A4CC-1CDC3B47E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19945"/>
            <a:ext cx="12192000" cy="3138055"/>
          </a:xfrm>
          <a:prstGeom prst="rect">
            <a:avLst/>
          </a:prstGeom>
          <a:gradFill>
            <a:gsLst>
              <a:gs pos="47000">
                <a:srgbClr val="000000">
                  <a:alpha val="29000"/>
                </a:srgbClr>
              </a:gs>
              <a:gs pos="0">
                <a:schemeClr val="tx1">
                  <a:alpha val="0"/>
                </a:scheme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2">
            <a:extLst>
              <a:ext uri="{FF2B5EF4-FFF2-40B4-BE49-F238E27FC236}">
                <a16:creationId xmlns:a16="http://schemas.microsoft.com/office/drawing/2014/main" id="{F776B0B4-EBCF-4292-BACF-A789A13BB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85800 w 12192000"/>
              <a:gd name="connsiteY0" fmla="*/ 685800 h 6858000"/>
              <a:gd name="connsiteX1" fmla="*/ 685800 w 12192000"/>
              <a:gd name="connsiteY1" fmla="*/ 6172200 h 6858000"/>
              <a:gd name="connsiteX2" fmla="*/ 11506200 w 12192000"/>
              <a:gd name="connsiteY2" fmla="*/ 6172200 h 6858000"/>
              <a:gd name="connsiteX3" fmla="*/ 11506200 w 12192000"/>
              <a:gd name="connsiteY3" fmla="*/ 68580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85800" y="685800"/>
                </a:moveTo>
                <a:lnTo>
                  <a:pt x="685800" y="6172200"/>
                </a:lnTo>
                <a:lnTo>
                  <a:pt x="11506200" y="6172200"/>
                </a:lnTo>
                <a:lnTo>
                  <a:pt x="11506200" y="6858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25F7C6-817C-7A4A-9CCB-3D306A87B7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4114799"/>
            <a:ext cx="9486900" cy="112511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DDS analytics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Emplopyee</a:t>
            </a:r>
            <a:r>
              <a:rPr lang="en-US" sz="3200" dirty="0">
                <a:solidFill>
                  <a:srgbClr val="FFFFFF"/>
                </a:solidFill>
              </a:rPr>
              <a:t> attrition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F4C75E-E366-3742-BB0D-3038F35CA8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5239911"/>
            <a:ext cx="8115300" cy="67679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By Samuel O. Onalaja</a:t>
            </a:r>
          </a:p>
        </p:txBody>
      </p:sp>
    </p:spTree>
    <p:extLst>
      <p:ext uri="{BB962C8B-B14F-4D97-AF65-F5344CB8AC3E}">
        <p14:creationId xmlns:p14="http://schemas.microsoft.com/office/powerpoint/2010/main" val="461698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EFF9146B-4CCD-4CDB-AB9C-458005307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BF8DA3CF-9D4B-403A-9AD4-BB177DAB6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22DB40-F3D1-854D-8404-0BAE25FD0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1010097"/>
            <a:ext cx="9486901" cy="1010088"/>
          </a:xfrm>
        </p:spPr>
        <p:txBody>
          <a:bodyPr anchor="b">
            <a:normAutofit/>
          </a:bodyPr>
          <a:lstStyle/>
          <a:p>
            <a:pPr algn="ctr"/>
            <a:r>
              <a:rPr lang="en-US" sz="1800" dirty="0"/>
              <a:t>Summary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E87AB34-8F84-CA42-BE22-B5E08FC01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06257"/>
            <a:ext cx="9486901" cy="35406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purpose of this project is to explore what variables are good predictors for attrition rates in Fortune 1000 companies and also we will create a model that will predict if an employee will leave their company voluntarily or not. </a:t>
            </a:r>
            <a:r>
              <a:rPr lang="en-US" dirty="0" err="1"/>
              <a:t>furtthermore</a:t>
            </a:r>
            <a:r>
              <a:rPr lang="en-US" dirty="0"/>
              <a:t>, we will look at other trends associated with specific jobs and attrition rates.</a:t>
            </a:r>
          </a:p>
          <a:p>
            <a:pPr marL="0" indent="0">
              <a:buNone/>
            </a:pPr>
            <a:r>
              <a:rPr lang="en-US" dirty="0"/>
              <a:t>Finally we will make prediction for attrition and salary based on a set on competition datasets provided.</a:t>
            </a:r>
          </a:p>
        </p:txBody>
      </p:sp>
    </p:spTree>
    <p:extLst>
      <p:ext uri="{BB962C8B-B14F-4D97-AF65-F5344CB8AC3E}">
        <p14:creationId xmlns:p14="http://schemas.microsoft.com/office/powerpoint/2010/main" val="4111765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9485AE2-6BE9-4DCA-A6C4-83F4EEFCCC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BA7CAF-5EE9-4EEE-9E12-B2CECCB94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C199F73-795E-469A-AF4B-13FA2C7AB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799" y="684431"/>
            <a:ext cx="10820401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2F3F48-9D26-DD4D-A3F9-36FCE3DE0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348" y="1083365"/>
            <a:ext cx="8115300" cy="5565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800" kern="1200" cap="all" spc="30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ADDRESSING MISSING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DC823F-ED02-6945-BACC-6CFDFFF27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323" y="1754231"/>
            <a:ext cx="4356100" cy="40005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2AB256-2866-A54C-9794-4495BEA20B4D}"/>
              </a:ext>
            </a:extLst>
          </p:cNvPr>
          <p:cNvSpPr txBox="1"/>
          <p:nvPr/>
        </p:nvSpPr>
        <p:spPr>
          <a:xfrm>
            <a:off x="5706317" y="2324388"/>
            <a:ext cx="55749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addressed the missing value and according to the plot</a:t>
            </a:r>
          </a:p>
          <a:p>
            <a:r>
              <a:rPr lang="en-US" dirty="0"/>
              <a:t>We can see, there is no missing value.</a:t>
            </a:r>
          </a:p>
          <a:p>
            <a:endParaRPr lang="en-US" dirty="0"/>
          </a:p>
          <a:p>
            <a:pPr marL="342900" indent="-342900">
              <a:buAutoNum type="arabicPlain" startAt="870"/>
            </a:pPr>
            <a:r>
              <a:rPr lang="en-US" dirty="0"/>
              <a:t>observations with complete information </a:t>
            </a:r>
          </a:p>
          <a:p>
            <a:r>
              <a:rPr lang="en-US" dirty="0"/>
              <a:t>0 observations have a NA in IBU</a:t>
            </a:r>
          </a:p>
          <a:p>
            <a:r>
              <a:rPr lang="en-US" dirty="0"/>
              <a:t>32 variables (Columns)</a:t>
            </a:r>
          </a:p>
        </p:txBody>
      </p:sp>
    </p:spTree>
    <p:extLst>
      <p:ext uri="{BB962C8B-B14F-4D97-AF65-F5344CB8AC3E}">
        <p14:creationId xmlns:p14="http://schemas.microsoft.com/office/powerpoint/2010/main" val="3921787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F9146B-4CCD-4CDB-AB9C-458005307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F8DA3CF-9D4B-403A-9AD4-BB177DAB6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4DD3F1-14B9-CF47-9811-391AFCB9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549" y="852551"/>
            <a:ext cx="9486901" cy="565388"/>
          </a:xfrm>
        </p:spPr>
        <p:txBody>
          <a:bodyPr anchor="b">
            <a:normAutofit/>
          </a:bodyPr>
          <a:lstStyle/>
          <a:p>
            <a:pPr algn="ctr"/>
            <a:r>
              <a:rPr lang="en-US" sz="1800" dirty="0"/>
              <a:t>Highly correlated variables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E6165B-3D87-8843-97D0-20553DB900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6835" y="1791258"/>
            <a:ext cx="5546035" cy="42141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0D2CB3-9EE0-3746-B2F4-F0F5192AA1DD}"/>
              </a:ext>
            </a:extLst>
          </p:cNvPr>
          <p:cNvSpPr txBox="1"/>
          <p:nvPr/>
        </p:nvSpPr>
        <p:spPr>
          <a:xfrm>
            <a:off x="6581239" y="2345635"/>
            <a:ext cx="457555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Total Working Years vs Monthly Income:  78%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Years at Company vs Years in Current Role %78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Years at Company vs Years with Current Manager 77%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Years at Company vs Total Working Years 64%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Years at Company vs Years Since Last Promotion 64%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Years with Current Manager v Years in Current Role 71%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 vs </a:t>
            </a:r>
            <a:r>
              <a:rPr lang="en-US" dirty="0" err="1"/>
              <a:t>Tota</a:t>
            </a:r>
            <a:r>
              <a:rPr lang="en-US" dirty="0"/>
              <a:t> Working Years 65%</a:t>
            </a:r>
          </a:p>
        </p:txBody>
      </p:sp>
    </p:spTree>
    <p:extLst>
      <p:ext uri="{BB962C8B-B14F-4D97-AF65-F5344CB8AC3E}">
        <p14:creationId xmlns:p14="http://schemas.microsoft.com/office/powerpoint/2010/main" val="3929208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F9146B-4CCD-4CDB-AB9C-458005307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F8DA3CF-9D4B-403A-9AD4-BB177DAB6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8BF292-908C-DD4C-8730-544A041D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2390" y="942934"/>
            <a:ext cx="9486901" cy="648585"/>
          </a:xfrm>
        </p:spPr>
        <p:txBody>
          <a:bodyPr anchor="b">
            <a:normAutofit/>
          </a:bodyPr>
          <a:lstStyle/>
          <a:p>
            <a:pPr algn="ctr"/>
            <a:r>
              <a:rPr lang="en-US" sz="1800" dirty="0"/>
              <a:t>Comparison of Attrition to categorical variables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B68A65-3D89-EB42-B033-9CCFF0CC59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2878" y="2067340"/>
            <a:ext cx="5126227" cy="38172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0AC9C2-D28E-8947-B2E9-2B864EC850CC}"/>
              </a:ext>
            </a:extLst>
          </p:cNvPr>
          <p:cNvSpPr txBox="1"/>
          <p:nvPr/>
        </p:nvSpPr>
        <p:spPr>
          <a:xfrm>
            <a:off x="6742991" y="2404531"/>
            <a:ext cx="43888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Numerical </a:t>
            </a:r>
            <a:r>
              <a:rPr lang="en-US" u="sng" dirty="0" err="1"/>
              <a:t>variabes</a:t>
            </a:r>
            <a:r>
              <a:rPr lang="en-US" u="sng" dirty="0"/>
              <a:t> vs Attrition</a:t>
            </a:r>
          </a:p>
          <a:p>
            <a:endParaRPr lang="en-US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Data is colored by Attrition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Wherever density plot shows peaks in separate areas indicates important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If density plot shows peaks in the same area then not an important variable</a:t>
            </a:r>
          </a:p>
        </p:txBody>
      </p:sp>
    </p:spTree>
    <p:extLst>
      <p:ext uri="{BB962C8B-B14F-4D97-AF65-F5344CB8AC3E}">
        <p14:creationId xmlns:p14="http://schemas.microsoft.com/office/powerpoint/2010/main" val="2474173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01F5-1701-3F4A-9BEA-60F981C34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817" y="420130"/>
            <a:ext cx="9486900" cy="549876"/>
          </a:xfrm>
        </p:spPr>
        <p:txBody>
          <a:bodyPr>
            <a:normAutofit/>
          </a:bodyPr>
          <a:lstStyle/>
          <a:p>
            <a:r>
              <a:rPr lang="en-US" sz="1800" dirty="0"/>
              <a:t>Comparison of Attrition to categorical variables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7CF8CE0-1A56-9642-933A-0733D28546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416" y="1421027"/>
            <a:ext cx="6166022" cy="50168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94A5A0-F2D2-DC44-B5C4-0830A56085BE}"/>
              </a:ext>
            </a:extLst>
          </p:cNvPr>
          <p:cNvSpPr txBox="1"/>
          <p:nvPr/>
        </p:nvSpPr>
        <p:spPr>
          <a:xfrm>
            <a:off x="7117493" y="1581665"/>
            <a:ext cx="43372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Bar chart with percentages instead of totals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Colored by Attrition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bar chart shows a large difference within the levels/categories of the y variable then it is identified as an important variable to include in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bar chart shows a small or zero difference within the levels/categories of the y variable then it is not an important variable to include in the model</a:t>
            </a:r>
          </a:p>
        </p:txBody>
      </p:sp>
    </p:spTree>
    <p:extLst>
      <p:ext uri="{BB962C8B-B14F-4D97-AF65-F5344CB8AC3E}">
        <p14:creationId xmlns:p14="http://schemas.microsoft.com/office/powerpoint/2010/main" val="2959588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7164911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AnalogousFromLightSeedLeftStep">
      <a:dk1>
        <a:srgbClr val="000000"/>
      </a:dk1>
      <a:lt1>
        <a:srgbClr val="FFFFFF"/>
      </a:lt1>
      <a:dk2>
        <a:srgbClr val="243741"/>
      </a:dk2>
      <a:lt2>
        <a:srgbClr val="E4E8E2"/>
      </a:lt2>
      <a:accent1>
        <a:srgbClr val="C07CE0"/>
      </a:accent1>
      <a:accent2>
        <a:srgbClr val="7F5FDA"/>
      </a:accent2>
      <a:accent3>
        <a:srgbClr val="7C8BE0"/>
      </a:accent3>
      <a:accent4>
        <a:srgbClr val="5FA5DA"/>
      </a:accent4>
      <a:accent5>
        <a:srgbClr val="5AB0B1"/>
      </a:accent5>
      <a:accent6>
        <a:srgbClr val="4FB68D"/>
      </a:accent6>
      <a:hlink>
        <a:srgbClr val="688E56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316</Words>
  <Application>Microsoft Macintosh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Gill Sans MT</vt:lpstr>
      <vt:lpstr>Goudy Old Style</vt:lpstr>
      <vt:lpstr>ClassicFrameVTI</vt:lpstr>
      <vt:lpstr>DDS analytics Emplopyee attrition study</vt:lpstr>
      <vt:lpstr>Summary</vt:lpstr>
      <vt:lpstr>ADDRESSING MISSING VALUES</vt:lpstr>
      <vt:lpstr>Highly correlated variables</vt:lpstr>
      <vt:lpstr>Comparison of Attrition to categorical variables </vt:lpstr>
      <vt:lpstr>Comparison of Attrition to categorical variables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DDS analytics Emplopyee attrition study</dc:title>
  <dc:creator>Onalaja, Samuel</dc:creator>
  <cp:lastModifiedBy>Onalaja, Samuel</cp:lastModifiedBy>
  <cp:revision>3</cp:revision>
  <dcterms:created xsi:type="dcterms:W3CDTF">2020-08-10T22:49:26Z</dcterms:created>
  <dcterms:modified xsi:type="dcterms:W3CDTF">2020-08-10T23:33:45Z</dcterms:modified>
</cp:coreProperties>
</file>

<file path=docProps/thumbnail.jpeg>
</file>